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Average"/>
      <p:regular r:id="rId27"/>
    </p:embeddedFont>
    <p:embeddedFont>
      <p:font typeface="Oswald"/>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Oswald-regular.fntdata"/><Relationship Id="rId27"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48a36c2afe_3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48a36c2afe_3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3"/>
                </a:solidFill>
                <a:latin typeface="Average"/>
                <a:ea typeface="Average"/>
                <a:cs typeface="Average"/>
                <a:sym typeface="Average"/>
              </a:rPr>
              <a:t>Fortune 500 CEOs seemingly physically age at a higher rate earlier on in life such that they appear older than they really are, and then remain looking that physical age for an extended period of time.</a:t>
            </a:r>
            <a:endParaRPr sz="1800">
              <a:solidFill>
                <a:schemeClr val="accent3"/>
              </a:solidFill>
              <a:latin typeface="Average"/>
              <a:ea typeface="Average"/>
              <a:cs typeface="Average"/>
              <a:sym typeface="Average"/>
            </a:endParaRPr>
          </a:p>
          <a:p>
            <a:pPr indent="0" lvl="0" marL="0" rtl="0" algn="l">
              <a:lnSpc>
                <a:spcPct val="115000"/>
              </a:lnSpc>
              <a:spcBef>
                <a:spcPts val="1600"/>
              </a:spcBef>
              <a:spcAft>
                <a:spcPts val="0"/>
              </a:spcAft>
              <a:buNone/>
            </a:pPr>
            <a:r>
              <a:rPr lang="en" sz="1800">
                <a:solidFill>
                  <a:schemeClr val="accent3"/>
                </a:solidFill>
                <a:latin typeface="Average"/>
                <a:ea typeface="Average"/>
                <a:cs typeface="Average"/>
                <a:sym typeface="Average"/>
              </a:rPr>
              <a:t>This period remains long enough that they eventually pass a point we refer to as the </a:t>
            </a:r>
            <a:r>
              <a:rPr b="1" lang="en" sz="1800">
                <a:solidFill>
                  <a:schemeClr val="accent3"/>
                </a:solidFill>
                <a:latin typeface="Average"/>
                <a:ea typeface="Average"/>
                <a:cs typeface="Average"/>
                <a:sym typeface="Average"/>
              </a:rPr>
              <a:t>‘Turnover point,’</a:t>
            </a:r>
            <a:r>
              <a:rPr lang="en" sz="1800">
                <a:solidFill>
                  <a:schemeClr val="accent3"/>
                </a:solidFill>
                <a:latin typeface="Average"/>
                <a:ea typeface="Average"/>
                <a:cs typeface="Average"/>
                <a:sym typeface="Average"/>
              </a:rPr>
              <a:t> in which they go from looking older to younger. </a:t>
            </a:r>
            <a:r>
              <a:rPr b="1" lang="en" sz="1800">
                <a:solidFill>
                  <a:schemeClr val="accent3"/>
                </a:solidFill>
                <a:latin typeface="Average"/>
                <a:ea typeface="Average"/>
                <a:cs typeface="Average"/>
                <a:sym typeface="Average"/>
              </a:rPr>
              <a:t>Here it is 52.</a:t>
            </a:r>
            <a:endParaRPr b="1" sz="1800">
              <a:solidFill>
                <a:schemeClr val="accent3"/>
              </a:solidFill>
              <a:latin typeface="Average"/>
              <a:ea typeface="Average"/>
              <a:cs typeface="Average"/>
              <a:sym typeface="Average"/>
            </a:endParaRPr>
          </a:p>
          <a:p>
            <a:pPr indent="0" lvl="0" marL="0" rtl="0" algn="l">
              <a:lnSpc>
                <a:spcPct val="115000"/>
              </a:lnSpc>
              <a:spcBef>
                <a:spcPts val="1600"/>
              </a:spcBef>
              <a:spcAft>
                <a:spcPts val="1600"/>
              </a:spcAft>
              <a:buNone/>
            </a:pPr>
            <a:r>
              <a:rPr lang="en" sz="1800">
                <a:solidFill>
                  <a:schemeClr val="accent3"/>
                </a:solidFill>
                <a:latin typeface="Average"/>
                <a:ea typeface="Average"/>
                <a:cs typeface="Average"/>
                <a:sym typeface="Average"/>
              </a:rPr>
              <a:t>They then seemingly appear younger for the rest of their career after this point.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48a36c2afe_0_8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48a36c2afe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48a36c2afe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48a36c2af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8a36c2afe_3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8a36c2afe_3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3"/>
                </a:solidFill>
                <a:latin typeface="Average"/>
                <a:ea typeface="Average"/>
                <a:cs typeface="Average"/>
                <a:sym typeface="Average"/>
              </a:rPr>
              <a:t>However, they seemingly reach a turnover point earlier on in life the higher up they are in the government.</a:t>
            </a:r>
            <a:endParaRPr sz="1800">
              <a:solidFill>
                <a:schemeClr val="accent3"/>
              </a:solidFill>
              <a:latin typeface="Average"/>
              <a:ea typeface="Average"/>
              <a:cs typeface="Average"/>
              <a:sym typeface="Average"/>
            </a:endParaRPr>
          </a:p>
          <a:p>
            <a:pPr indent="0" lvl="0" marL="0" rtl="0" algn="l">
              <a:lnSpc>
                <a:spcPct val="115000"/>
              </a:lnSpc>
              <a:spcBef>
                <a:spcPts val="1600"/>
              </a:spcBef>
              <a:spcAft>
                <a:spcPts val="0"/>
              </a:spcAft>
              <a:buNone/>
            </a:pPr>
            <a:r>
              <a:rPr lang="en" sz="1800">
                <a:solidFill>
                  <a:schemeClr val="accent3"/>
                </a:solidFill>
                <a:latin typeface="Average"/>
                <a:ea typeface="Average"/>
                <a:cs typeface="Average"/>
                <a:sym typeface="Average"/>
              </a:rPr>
              <a:t>Representatives at 54.</a:t>
            </a:r>
            <a:endParaRPr sz="1800">
              <a:solidFill>
                <a:schemeClr val="accent3"/>
              </a:solidFill>
              <a:latin typeface="Average"/>
              <a:ea typeface="Average"/>
              <a:cs typeface="Average"/>
              <a:sym typeface="Average"/>
            </a:endParaRPr>
          </a:p>
          <a:p>
            <a:pPr indent="0" lvl="0" marL="0" rtl="0" algn="l">
              <a:lnSpc>
                <a:spcPct val="115000"/>
              </a:lnSpc>
              <a:spcBef>
                <a:spcPts val="1600"/>
              </a:spcBef>
              <a:spcAft>
                <a:spcPts val="160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48a36c2afe_3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48a36c2afe_3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accent3"/>
                </a:solidFill>
                <a:latin typeface="Average"/>
                <a:ea typeface="Average"/>
                <a:cs typeface="Average"/>
                <a:sym typeface="Average"/>
              </a:rPr>
              <a:t>Senators from ‘20s, ‘40s, and ‘60s have a much higher turnover point at 60.</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48a36c2afe_0_1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48a36c2afe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48a36c2afe_0_10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48a36c2afe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48a8bba434_1_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48a8bba434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Sources of improper lighting:</a:t>
            </a:r>
            <a:endParaRPr sz="1800"/>
          </a:p>
          <a:p>
            <a:pPr indent="-342900" lvl="0" marL="457200" rtl="0" algn="l">
              <a:spcBef>
                <a:spcPts val="0"/>
              </a:spcBef>
              <a:spcAft>
                <a:spcPts val="0"/>
              </a:spcAft>
              <a:buSzPts val="1800"/>
              <a:buAutoNum type="arabicPeriod"/>
            </a:pPr>
            <a:r>
              <a:rPr lang="en" sz="1800"/>
              <a:t>Shadow of nearby objects</a:t>
            </a:r>
            <a:endParaRPr sz="1800"/>
          </a:p>
          <a:p>
            <a:pPr indent="-342900" lvl="0" marL="457200" rtl="0" algn="l">
              <a:spcBef>
                <a:spcPts val="0"/>
              </a:spcBef>
              <a:spcAft>
                <a:spcPts val="0"/>
              </a:spcAft>
              <a:buSzPts val="1800"/>
              <a:buAutoNum type="arabicPeriod"/>
            </a:pPr>
            <a:r>
              <a:rPr lang="en" sz="1800"/>
              <a:t>Lighting (e.g. glasses)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10~15 photos for each individual would give the closest age prediction overall for both amazon and microsoft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We all had experiences of bad photos:</a:t>
            </a:r>
            <a:endParaRPr sz="1800"/>
          </a:p>
          <a:p>
            <a:pPr indent="0" lvl="0" marL="0" rtl="0" algn="l">
              <a:spcBef>
                <a:spcPts val="0"/>
              </a:spcBef>
              <a:spcAft>
                <a:spcPts val="0"/>
              </a:spcAft>
              <a:buNone/>
            </a:pPr>
            <a:r>
              <a:rPr lang="en" sz="1800"/>
              <a:t>either your eyes closed</a:t>
            </a:r>
            <a:endParaRPr sz="1800"/>
          </a:p>
          <a:p>
            <a:pPr indent="0" lvl="0" marL="0" rtl="0" algn="l">
              <a:spcBef>
                <a:spcPts val="0"/>
              </a:spcBef>
              <a:spcAft>
                <a:spcPts val="0"/>
              </a:spcAft>
              <a:buNone/>
            </a:pPr>
            <a:r>
              <a:rPr lang="en" sz="1800"/>
              <a:t>Or maybe just one eye closed??</a:t>
            </a:r>
            <a:endParaRPr sz="1800"/>
          </a:p>
          <a:p>
            <a:pPr indent="0" lvl="0" marL="0" rtl="0" algn="l">
              <a:spcBef>
                <a:spcPts val="0"/>
              </a:spcBef>
              <a:spcAft>
                <a:spcPts val="0"/>
              </a:spcAft>
              <a:buNone/>
            </a:pPr>
            <a:r>
              <a:rPr lang="en" sz="1800"/>
              <a:t>Or your head is turning to the other direction</a:t>
            </a:r>
            <a:endParaRPr sz="18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48a36c2afe_3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48a36c2afe_3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it comes down to the picture quality: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 they matter? We can see this from the graph: the answer is no, they don’t</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48a36c2afe_0_1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48a36c2afe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48a36c2afe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48a36c2a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solidFill>
                  <a:schemeClr val="accent3"/>
                </a:solidFill>
                <a:latin typeface="Average"/>
                <a:ea typeface="Average"/>
                <a:cs typeface="Average"/>
                <a:sym typeface="Average"/>
              </a:rPr>
              <a:t>To determine if Fortune 500 CEOs and US politicians over the past 100 years age at a different rate than the average person, and if so, to determine what said rate would be.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48a36c2afe_0_4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48a36c2af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sz="10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48a36c2afe_3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48a36c2afe_3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We have collected 3234 photos in total over the entire semester. </a:t>
            </a:r>
            <a:endParaRPr/>
          </a:p>
          <a:p>
            <a:pPr indent="0" lvl="0" marL="0" rtl="0" algn="l">
              <a:spcBef>
                <a:spcPts val="0"/>
              </a:spcBef>
              <a:spcAft>
                <a:spcPts val="0"/>
              </a:spcAft>
              <a:buClr>
                <a:srgbClr val="000000"/>
              </a:buClr>
              <a:buSzPts val="1100"/>
              <a:buFont typeface="Arial"/>
              <a:buNone/>
            </a:pPr>
            <a:r>
              <a:rPr lang="en"/>
              <a:t>This provides a strong foundation for our data analysis.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48a36c2afe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48a36c2af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2. </a:t>
            </a:r>
            <a:r>
              <a:rPr lang="en" sz="1800">
                <a:solidFill>
                  <a:schemeClr val="dk1"/>
                </a:solidFill>
              </a:rPr>
              <a:t>Put those through Python code to produce age estimations from facial recognition software built by amazon and microsoft. (thank you so much for allowing us to use your product to analyse you XD)</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Clr>
                <a:srgbClr val="000000"/>
              </a:buClr>
              <a:buSzPts val="1100"/>
              <a:buFont typeface="Arial"/>
              <a:buNone/>
            </a:pPr>
            <a:r>
              <a:rPr lang="en" sz="1800">
                <a:solidFill>
                  <a:schemeClr val="dk1"/>
                </a:solidFill>
              </a:rPr>
              <a:t>3. </a:t>
            </a:r>
            <a:r>
              <a:rPr lang="en" sz="1800">
                <a:solidFill>
                  <a:schemeClr val="dk1"/>
                </a:solidFill>
              </a:rPr>
              <a:t>Calculate the necessary measurements (mean squared error, standard deviation, average error etc) using Excel for analyzing the data.</a:t>
            </a:r>
            <a:endParaRPr sz="18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1800">
                <a:solidFill>
                  <a:schemeClr val="dk1"/>
                </a:solidFill>
                <a:latin typeface="Average"/>
                <a:ea typeface="Average"/>
                <a:cs typeface="Average"/>
                <a:sym typeface="Average"/>
              </a:rPr>
              <a:t>Use data visualization programs (R, Python, Tableau) to make sense of everything.</a:t>
            </a:r>
            <a:endParaRPr b="1" sz="1800">
              <a:solidFill>
                <a:schemeClr val="dk1"/>
              </a:solidFill>
              <a:latin typeface="Average"/>
              <a:ea typeface="Average"/>
              <a:cs typeface="Average"/>
              <a:sym typeface="Average"/>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48a36c2afe_0_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48a36c2afe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b="1" sz="1800">
              <a:solidFill>
                <a:schemeClr val="dk1"/>
              </a:solidFill>
              <a:latin typeface="Oswald"/>
              <a:ea typeface="Oswald"/>
              <a:cs typeface="Oswald"/>
              <a:sym typeface="Oswald"/>
            </a:endParaRPr>
          </a:p>
          <a:p>
            <a:pPr indent="0" lvl="0" marL="0" rtl="0" algn="l">
              <a:spcBef>
                <a:spcPts val="0"/>
              </a:spcBef>
              <a:spcAft>
                <a:spcPts val="0"/>
              </a:spcAft>
              <a:buClr>
                <a:srgbClr val="000000"/>
              </a:buClr>
              <a:buSzPts val="1100"/>
              <a:buFont typeface="Arial"/>
              <a:buNone/>
            </a:pPr>
            <a:r>
              <a:rPr b="1" lang="en" sz="2400">
                <a:solidFill>
                  <a:schemeClr val="dk1"/>
                </a:solidFill>
                <a:latin typeface="Oswald"/>
                <a:ea typeface="Oswald"/>
                <a:cs typeface="Oswald"/>
                <a:sym typeface="Oswald"/>
              </a:rPr>
              <a:t>5. Analyze the visualized data for trends and determine their significance.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6.png"/><Relationship Id="rId5" Type="http://schemas.openxmlformats.org/officeDocument/2006/relationships/image" Target="../media/image15.png"/><Relationship Id="rId6" Type="http://schemas.openxmlformats.org/officeDocument/2006/relationships/image" Target="../media/image1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14.png"/><Relationship Id="rId5"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Images of Aging Project</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Trevor Barrow, Yutong Liu</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11700" y="1758025"/>
            <a:ext cx="8520600" cy="18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E06666"/>
                </a:solidFill>
              </a:rPr>
              <a:t>52</a:t>
            </a:r>
            <a:endParaRPr>
              <a:solidFill>
                <a:srgbClr val="E06666"/>
              </a:solidFill>
            </a:endParaRPr>
          </a:p>
        </p:txBody>
      </p:sp>
      <p:sp>
        <p:nvSpPr>
          <p:cNvPr id="124" name="Google Shape;124;p22"/>
          <p:cNvSpPr txBox="1"/>
          <p:nvPr>
            <p:ph idx="1" type="body"/>
          </p:nvPr>
        </p:nvSpPr>
        <p:spPr>
          <a:xfrm>
            <a:off x="176350" y="908050"/>
            <a:ext cx="8520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t>CEOs start appearing younger at age</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0" y="169950"/>
            <a:ext cx="2339700" cy="17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400">
                <a:solidFill>
                  <a:srgbClr val="E06666"/>
                </a:solidFill>
              </a:rPr>
              <a:t>Current Governors:</a:t>
            </a:r>
            <a:endParaRPr b="1" sz="3400">
              <a:solidFill>
                <a:srgbClr val="E06666"/>
              </a:solidFill>
            </a:endParaRPr>
          </a:p>
          <a:p>
            <a:pPr indent="0" lvl="0" marL="0" rtl="0" algn="l">
              <a:spcBef>
                <a:spcPts val="0"/>
              </a:spcBef>
              <a:spcAft>
                <a:spcPts val="0"/>
              </a:spcAft>
              <a:buNone/>
            </a:pPr>
            <a:r>
              <a:t/>
            </a:r>
            <a:endParaRPr b="1" sz="3600">
              <a:solidFill>
                <a:srgbClr val="E06666"/>
              </a:solidFill>
            </a:endParaRPr>
          </a:p>
          <a:p>
            <a:pPr indent="0" lvl="0" marL="0" rtl="0" algn="l">
              <a:spcBef>
                <a:spcPts val="0"/>
              </a:spcBef>
              <a:spcAft>
                <a:spcPts val="0"/>
              </a:spcAft>
              <a:buNone/>
            </a:pPr>
            <a:r>
              <a:rPr b="1" lang="en"/>
              <a:t>Actual Age</a:t>
            </a:r>
            <a:endParaRPr b="1"/>
          </a:p>
          <a:p>
            <a:pPr indent="0" lvl="0" marL="0" rtl="0" algn="l">
              <a:spcBef>
                <a:spcPts val="0"/>
              </a:spcBef>
              <a:spcAft>
                <a:spcPts val="0"/>
              </a:spcAft>
              <a:buNone/>
            </a:pPr>
            <a:r>
              <a:rPr b="1" lang="en"/>
              <a:t>v</a:t>
            </a:r>
            <a:r>
              <a:rPr b="1" lang="en"/>
              <a:t>s.</a:t>
            </a:r>
            <a:endParaRPr b="1"/>
          </a:p>
          <a:p>
            <a:pPr indent="0" lvl="0" marL="0" rtl="0" algn="l">
              <a:spcBef>
                <a:spcPts val="0"/>
              </a:spcBef>
              <a:spcAft>
                <a:spcPts val="0"/>
              </a:spcAft>
              <a:buNone/>
            </a:pPr>
            <a:r>
              <a:rPr b="1" lang="en"/>
              <a:t>Error</a:t>
            </a:r>
            <a:endParaRPr b="1"/>
          </a:p>
        </p:txBody>
      </p:sp>
      <p:pic>
        <p:nvPicPr>
          <p:cNvPr id="130" name="Google Shape;130;p23"/>
          <p:cNvPicPr preferRelativeResize="0"/>
          <p:nvPr/>
        </p:nvPicPr>
        <p:blipFill>
          <a:blip r:embed="rId3">
            <a:alphaModFix/>
          </a:blip>
          <a:stretch>
            <a:fillRect/>
          </a:stretch>
        </p:blipFill>
        <p:spPr>
          <a:xfrm>
            <a:off x="2091050" y="0"/>
            <a:ext cx="7166256"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par>
                                <p:cTn fill="hold" nodeType="with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1000"/>
                                        <p:tgtEl>
                                          <p:spTgt spid="1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Politician Rates of Aging</a:t>
            </a:r>
            <a:endParaRPr b="1"/>
          </a:p>
        </p:txBody>
      </p:sp>
      <p:sp>
        <p:nvSpPr>
          <p:cNvPr id="136" name="Google Shape;136;p24"/>
          <p:cNvSpPr txBox="1"/>
          <p:nvPr>
            <p:ph idx="1" type="body"/>
          </p:nvPr>
        </p:nvSpPr>
        <p:spPr>
          <a:xfrm>
            <a:off x="619625" y="2378325"/>
            <a:ext cx="5742000" cy="766500"/>
          </a:xfrm>
          <a:prstGeom prst="rect">
            <a:avLst/>
          </a:prstGeom>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Char char="-"/>
            </a:pPr>
            <a:r>
              <a:rPr lang="en" sz="2400"/>
              <a:t>Appear younger after, similar to CEOs.</a:t>
            </a:r>
            <a:endParaRPr sz="2400"/>
          </a:p>
          <a:p>
            <a:pPr indent="0" lvl="0" marL="0" rtl="0" algn="l">
              <a:lnSpc>
                <a:spcPct val="115000"/>
              </a:lnSpc>
              <a:spcBef>
                <a:spcPts val="1600"/>
              </a:spcBef>
              <a:spcAft>
                <a:spcPts val="0"/>
              </a:spcAft>
              <a:buNone/>
            </a:pPr>
            <a:r>
              <a:t/>
            </a:r>
            <a:endParaRPr sz="1800"/>
          </a:p>
          <a:p>
            <a:pPr indent="0" lvl="0" marL="0" rtl="0" algn="l">
              <a:spcBef>
                <a:spcPts val="1600"/>
              </a:spcBef>
              <a:spcAft>
                <a:spcPts val="1600"/>
              </a:spcAft>
              <a:buNone/>
            </a:pPr>
            <a:r>
              <a:t/>
            </a:r>
            <a:endParaRPr/>
          </a:p>
        </p:txBody>
      </p:sp>
      <p:sp>
        <p:nvSpPr>
          <p:cNvPr id="137" name="Google Shape;137;p24"/>
          <p:cNvSpPr txBox="1"/>
          <p:nvPr/>
        </p:nvSpPr>
        <p:spPr>
          <a:xfrm>
            <a:off x="619625" y="1353525"/>
            <a:ext cx="7521900" cy="10248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US politicians seemingly physically age at a rate higher rate earlier on in life.</a:t>
            </a:r>
            <a:endParaRPr/>
          </a:p>
        </p:txBody>
      </p:sp>
      <p:sp>
        <p:nvSpPr>
          <p:cNvPr id="138" name="Google Shape;138;p24"/>
          <p:cNvSpPr txBox="1"/>
          <p:nvPr/>
        </p:nvSpPr>
        <p:spPr>
          <a:xfrm>
            <a:off x="619625" y="3035775"/>
            <a:ext cx="6163800" cy="10248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accent3"/>
              </a:buClr>
              <a:buSzPts val="2400"/>
              <a:buFont typeface="Average"/>
              <a:buChar char="-"/>
            </a:pPr>
            <a:r>
              <a:rPr lang="en" sz="2400">
                <a:solidFill>
                  <a:schemeClr val="accent3"/>
                </a:solidFill>
                <a:latin typeface="Average"/>
                <a:ea typeface="Average"/>
                <a:cs typeface="Average"/>
                <a:sym typeface="Average"/>
              </a:rPr>
              <a:t>Reach a turnover point.</a:t>
            </a:r>
            <a:endParaRPr sz="2400">
              <a:solidFill>
                <a:schemeClr val="accent3"/>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1000"/>
                                        <p:tgtEl>
                                          <p:spTgt spid="1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251050" y="1618050"/>
            <a:ext cx="3666900" cy="190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E06666"/>
                </a:solidFill>
              </a:rPr>
              <a:t>54</a:t>
            </a:r>
            <a:endParaRPr>
              <a:solidFill>
                <a:srgbClr val="E06666"/>
              </a:solidFill>
            </a:endParaRPr>
          </a:p>
        </p:txBody>
      </p:sp>
      <p:sp>
        <p:nvSpPr>
          <p:cNvPr id="144" name="Google Shape;144;p25"/>
          <p:cNvSpPr txBox="1"/>
          <p:nvPr>
            <p:ph idx="1" type="body"/>
          </p:nvPr>
        </p:nvSpPr>
        <p:spPr>
          <a:xfrm>
            <a:off x="-562750" y="798375"/>
            <a:ext cx="4443600" cy="1313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t>Representatives</a:t>
            </a:r>
            <a:endParaRPr sz="2400"/>
          </a:p>
        </p:txBody>
      </p:sp>
      <p:sp>
        <p:nvSpPr>
          <p:cNvPr id="145" name="Google Shape;145;p25"/>
          <p:cNvSpPr txBox="1"/>
          <p:nvPr>
            <p:ph type="title"/>
          </p:nvPr>
        </p:nvSpPr>
        <p:spPr>
          <a:xfrm>
            <a:off x="1835425" y="1620240"/>
            <a:ext cx="5119800" cy="185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E06666"/>
                </a:solidFill>
              </a:rPr>
              <a:t>52</a:t>
            </a:r>
            <a:endParaRPr>
              <a:solidFill>
                <a:srgbClr val="E06666"/>
              </a:solidFill>
            </a:endParaRPr>
          </a:p>
        </p:txBody>
      </p:sp>
      <p:sp>
        <p:nvSpPr>
          <p:cNvPr id="146" name="Google Shape;146;p25"/>
          <p:cNvSpPr txBox="1"/>
          <p:nvPr>
            <p:ph idx="1" type="body"/>
          </p:nvPr>
        </p:nvSpPr>
        <p:spPr>
          <a:xfrm>
            <a:off x="1894300" y="815325"/>
            <a:ext cx="5119800" cy="1279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t>Governors</a:t>
            </a:r>
            <a:endParaRPr sz="2400"/>
          </a:p>
        </p:txBody>
      </p:sp>
      <p:sp>
        <p:nvSpPr>
          <p:cNvPr id="147" name="Google Shape;147;p25"/>
          <p:cNvSpPr txBox="1"/>
          <p:nvPr>
            <p:ph type="title"/>
          </p:nvPr>
        </p:nvSpPr>
        <p:spPr>
          <a:xfrm>
            <a:off x="5968025" y="1622502"/>
            <a:ext cx="2864400" cy="185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E06666"/>
                </a:solidFill>
              </a:rPr>
              <a:t>49</a:t>
            </a:r>
            <a:endParaRPr>
              <a:solidFill>
                <a:srgbClr val="E06666"/>
              </a:solidFill>
            </a:endParaRPr>
          </a:p>
        </p:txBody>
      </p:sp>
      <p:sp>
        <p:nvSpPr>
          <p:cNvPr id="148" name="Google Shape;148;p25"/>
          <p:cNvSpPr txBox="1"/>
          <p:nvPr>
            <p:ph idx="1" type="body"/>
          </p:nvPr>
        </p:nvSpPr>
        <p:spPr>
          <a:xfrm>
            <a:off x="5968025" y="816825"/>
            <a:ext cx="2864400" cy="1276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t>Senators</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par>
                                <p:cTn fill="hold" nodeType="with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gtEl>
                                        <p:attrNameLst>
                                          <p:attrName>style.visibility</p:attrName>
                                        </p:attrNameLst>
                                      </p:cBhvr>
                                      <p:to>
                                        <p:strVal val="visible"/>
                                      </p:to>
                                    </p:set>
                                    <p:animEffect filter="fade" transition="in">
                                      <p:cBhvr>
                                        <p:cTn dur="1000"/>
                                        <p:tgtEl>
                                          <p:spTgt spid="148"/>
                                        </p:tgtEl>
                                      </p:cBhvr>
                                    </p:animEffect>
                                  </p:childTnLst>
                                </p:cTn>
                              </p:par>
                              <p:par>
                                <p:cTn fill="hold" nodeType="with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6"/>
          <p:cNvSpPr txBox="1"/>
          <p:nvPr>
            <p:ph type="title"/>
          </p:nvPr>
        </p:nvSpPr>
        <p:spPr>
          <a:xfrm>
            <a:off x="427700" y="1626450"/>
            <a:ext cx="8520600" cy="18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E06666"/>
                </a:solidFill>
              </a:rPr>
              <a:t>60</a:t>
            </a:r>
            <a:endParaRPr>
              <a:solidFill>
                <a:srgbClr val="E06666"/>
              </a:solidFill>
            </a:endParaRPr>
          </a:p>
        </p:txBody>
      </p:sp>
      <p:sp>
        <p:nvSpPr>
          <p:cNvPr id="154" name="Google Shape;154;p26"/>
          <p:cNvSpPr txBox="1"/>
          <p:nvPr>
            <p:ph idx="1" type="body"/>
          </p:nvPr>
        </p:nvSpPr>
        <p:spPr>
          <a:xfrm>
            <a:off x="311700" y="888700"/>
            <a:ext cx="8520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t>Senators from ‘20s, ‘40s, and ‘60s</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0" y="169950"/>
            <a:ext cx="2339700" cy="17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400">
                <a:solidFill>
                  <a:srgbClr val="E06666"/>
                </a:solidFill>
              </a:rPr>
              <a:t>Obama</a:t>
            </a:r>
            <a:r>
              <a:rPr b="1" lang="en" sz="3400">
                <a:solidFill>
                  <a:srgbClr val="E06666"/>
                </a:solidFill>
              </a:rPr>
              <a:t>:</a:t>
            </a:r>
            <a:endParaRPr b="1" sz="3400">
              <a:solidFill>
                <a:srgbClr val="E06666"/>
              </a:solidFill>
            </a:endParaRPr>
          </a:p>
          <a:p>
            <a:pPr indent="0" lvl="0" marL="0" rtl="0" algn="l">
              <a:spcBef>
                <a:spcPts val="0"/>
              </a:spcBef>
              <a:spcAft>
                <a:spcPts val="0"/>
              </a:spcAft>
              <a:buNone/>
            </a:pPr>
            <a:r>
              <a:t/>
            </a:r>
            <a:endParaRPr b="1" sz="3600">
              <a:solidFill>
                <a:srgbClr val="E06666"/>
              </a:solidFill>
            </a:endParaRPr>
          </a:p>
          <a:p>
            <a:pPr indent="0" lvl="0" marL="0" rtl="0" algn="l">
              <a:spcBef>
                <a:spcPts val="0"/>
              </a:spcBef>
              <a:spcAft>
                <a:spcPts val="0"/>
              </a:spcAft>
              <a:buNone/>
            </a:pPr>
            <a:r>
              <a:rPr b="1" lang="en"/>
              <a:t>Actual Age</a:t>
            </a:r>
            <a:endParaRPr b="1"/>
          </a:p>
          <a:p>
            <a:pPr indent="0" lvl="0" marL="0" rtl="0" algn="l">
              <a:spcBef>
                <a:spcPts val="0"/>
              </a:spcBef>
              <a:spcAft>
                <a:spcPts val="0"/>
              </a:spcAft>
              <a:buNone/>
            </a:pPr>
            <a:r>
              <a:rPr b="1" lang="en"/>
              <a:t>vs.</a:t>
            </a:r>
            <a:endParaRPr b="1"/>
          </a:p>
          <a:p>
            <a:pPr indent="0" lvl="0" marL="0" rtl="0" algn="l">
              <a:spcBef>
                <a:spcPts val="0"/>
              </a:spcBef>
              <a:spcAft>
                <a:spcPts val="0"/>
              </a:spcAft>
              <a:buNone/>
            </a:pPr>
            <a:r>
              <a:rPr b="1" lang="en"/>
              <a:t>Error</a:t>
            </a:r>
            <a:endParaRPr b="1"/>
          </a:p>
        </p:txBody>
      </p:sp>
      <p:pic>
        <p:nvPicPr>
          <p:cNvPr id="160" name="Google Shape;160;p27"/>
          <p:cNvPicPr preferRelativeResize="0"/>
          <p:nvPr/>
        </p:nvPicPr>
        <p:blipFill>
          <a:blip r:embed="rId3">
            <a:alphaModFix/>
          </a:blip>
          <a:stretch>
            <a:fillRect/>
          </a:stretch>
        </p:blipFill>
        <p:spPr>
          <a:xfrm>
            <a:off x="2075725" y="0"/>
            <a:ext cx="7068276"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Obama’s</a:t>
            </a:r>
            <a:r>
              <a:rPr b="1" lang="en"/>
              <a:t> Rate of Aging</a:t>
            </a:r>
            <a:endParaRPr b="1"/>
          </a:p>
        </p:txBody>
      </p:sp>
      <p:sp>
        <p:nvSpPr>
          <p:cNvPr id="166" name="Google Shape;166;p28"/>
          <p:cNvSpPr txBox="1"/>
          <p:nvPr>
            <p:ph idx="1" type="body"/>
          </p:nvPr>
        </p:nvSpPr>
        <p:spPr>
          <a:xfrm>
            <a:off x="173125" y="1341775"/>
            <a:ext cx="7618200" cy="5046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sz="1800"/>
              <a:t>Appeared up to three years younger before presidency.</a:t>
            </a:r>
            <a:endParaRPr sz="1800"/>
          </a:p>
          <a:p>
            <a:pPr indent="0" lvl="0" marL="0" rtl="0" algn="l">
              <a:lnSpc>
                <a:spcPct val="115000"/>
              </a:lnSpc>
              <a:spcBef>
                <a:spcPts val="1600"/>
              </a:spcBef>
              <a:spcAft>
                <a:spcPts val="0"/>
              </a:spcAft>
              <a:buNone/>
            </a:pPr>
            <a:r>
              <a:t/>
            </a:r>
            <a:endParaRPr sz="1800"/>
          </a:p>
          <a:p>
            <a:pPr indent="0" lvl="0" marL="0" rtl="0" algn="l">
              <a:spcBef>
                <a:spcPts val="1600"/>
              </a:spcBef>
              <a:spcAft>
                <a:spcPts val="1600"/>
              </a:spcAft>
              <a:buNone/>
            </a:pPr>
            <a:r>
              <a:t/>
            </a:r>
            <a:endParaRPr/>
          </a:p>
        </p:txBody>
      </p:sp>
      <p:sp>
        <p:nvSpPr>
          <p:cNvPr id="167" name="Google Shape;167;p28"/>
          <p:cNvSpPr txBox="1"/>
          <p:nvPr>
            <p:ph idx="2" type="body"/>
          </p:nvPr>
        </p:nvSpPr>
        <p:spPr>
          <a:xfrm>
            <a:off x="9513275" y="1846925"/>
            <a:ext cx="3999900" cy="271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t/>
            </a:r>
            <a:endParaRPr/>
          </a:p>
        </p:txBody>
      </p:sp>
      <p:sp>
        <p:nvSpPr>
          <p:cNvPr id="168" name="Google Shape;168;p28"/>
          <p:cNvSpPr txBox="1"/>
          <p:nvPr/>
        </p:nvSpPr>
        <p:spPr>
          <a:xfrm>
            <a:off x="173125" y="1846925"/>
            <a:ext cx="8471700" cy="764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3"/>
              </a:buClr>
              <a:buSzPts val="1800"/>
              <a:buFont typeface="Average"/>
              <a:buChar char="-"/>
            </a:pPr>
            <a:r>
              <a:rPr lang="en" sz="1800">
                <a:solidFill>
                  <a:schemeClr val="accent3"/>
                </a:solidFill>
                <a:latin typeface="Average"/>
                <a:ea typeface="Average"/>
                <a:cs typeface="Average"/>
                <a:sym typeface="Average"/>
              </a:rPr>
              <a:t>Appeared older such that he appeared actual age at 48, one year into first term.</a:t>
            </a:r>
            <a:endParaRPr/>
          </a:p>
        </p:txBody>
      </p:sp>
      <p:sp>
        <p:nvSpPr>
          <p:cNvPr id="169" name="Google Shape;169;p28"/>
          <p:cNvSpPr txBox="1"/>
          <p:nvPr/>
        </p:nvSpPr>
        <p:spPr>
          <a:xfrm>
            <a:off x="173125" y="2405800"/>
            <a:ext cx="8471700" cy="6843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3"/>
              </a:buClr>
              <a:buSzPts val="1800"/>
              <a:buFont typeface="Average"/>
              <a:buChar char="-"/>
            </a:pPr>
            <a:r>
              <a:rPr lang="en" sz="1800">
                <a:solidFill>
                  <a:schemeClr val="accent3"/>
                </a:solidFill>
                <a:latin typeface="Average"/>
                <a:ea typeface="Average"/>
                <a:cs typeface="Average"/>
                <a:sym typeface="Average"/>
              </a:rPr>
              <a:t>By end of presidency, consistently appeared between two and five years older than he actually was.</a:t>
            </a:r>
            <a:endParaRPr/>
          </a:p>
        </p:txBody>
      </p:sp>
      <p:sp>
        <p:nvSpPr>
          <p:cNvPr id="170" name="Google Shape;170;p28"/>
          <p:cNvSpPr txBox="1"/>
          <p:nvPr/>
        </p:nvSpPr>
        <p:spPr>
          <a:xfrm>
            <a:off x="173125" y="3197338"/>
            <a:ext cx="7238100" cy="504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3"/>
              </a:buClr>
              <a:buSzPts val="1800"/>
              <a:buFont typeface="Average"/>
              <a:buChar char="-"/>
            </a:pPr>
            <a:r>
              <a:rPr lang="en" sz="1800">
                <a:solidFill>
                  <a:schemeClr val="accent3"/>
                </a:solidFill>
                <a:latin typeface="Average"/>
                <a:ea typeface="Average"/>
                <a:cs typeface="Average"/>
                <a:sym typeface="Average"/>
              </a:rPr>
              <a:t>In current photos, he has continued to look older than he actually is.</a:t>
            </a:r>
            <a:endParaRPr/>
          </a:p>
        </p:txBody>
      </p:sp>
      <p:sp>
        <p:nvSpPr>
          <p:cNvPr id="171" name="Google Shape;171;p28"/>
          <p:cNvSpPr txBox="1"/>
          <p:nvPr/>
        </p:nvSpPr>
        <p:spPr>
          <a:xfrm>
            <a:off x="173125" y="3701950"/>
            <a:ext cx="4208400" cy="5727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3"/>
              </a:buClr>
              <a:buSzPts val="1800"/>
              <a:buFont typeface="Average"/>
              <a:buChar char="-"/>
            </a:pPr>
            <a:r>
              <a:rPr lang="en" sz="1800">
                <a:solidFill>
                  <a:schemeClr val="accent3"/>
                </a:solidFill>
                <a:latin typeface="Average"/>
                <a:ea typeface="Average"/>
                <a:cs typeface="Average"/>
                <a:sym typeface="Average"/>
              </a:rPr>
              <a:t>Has yet to reach a turnover point.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Additional Discoveries</a:t>
            </a:r>
            <a:endParaRPr b="1"/>
          </a:p>
        </p:txBody>
      </p:sp>
      <p:sp>
        <p:nvSpPr>
          <p:cNvPr id="177" name="Google Shape;177;p29"/>
          <p:cNvSpPr txBox="1"/>
          <p:nvPr>
            <p:ph idx="4294967295" type="body"/>
          </p:nvPr>
        </p:nvSpPr>
        <p:spPr>
          <a:xfrm>
            <a:off x="4839600" y="498875"/>
            <a:ext cx="3972900" cy="10092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000000"/>
              </a:buClr>
              <a:buSzPts val="1600"/>
              <a:buChar char="-"/>
            </a:pPr>
            <a:r>
              <a:rPr lang="en" sz="1600">
                <a:solidFill>
                  <a:srgbClr val="000000"/>
                </a:solidFill>
              </a:rPr>
              <a:t>Improper lighting can cause someone to look up to twenty years older or younger than they actually are.</a:t>
            </a:r>
            <a:endParaRPr sz="1600">
              <a:solidFill>
                <a:srgbClr val="000000"/>
              </a:solidFill>
            </a:endParaRPr>
          </a:p>
          <a:p>
            <a:pPr indent="0" lvl="0" marL="0" rtl="0" algn="l">
              <a:lnSpc>
                <a:spcPct val="100000"/>
              </a:lnSpc>
              <a:spcBef>
                <a:spcPts val="1600"/>
              </a:spcBef>
              <a:spcAft>
                <a:spcPts val="1600"/>
              </a:spcAft>
              <a:buNone/>
            </a:pPr>
            <a:r>
              <a:t/>
            </a:r>
            <a:endParaRPr sz="1400"/>
          </a:p>
        </p:txBody>
      </p:sp>
      <p:sp>
        <p:nvSpPr>
          <p:cNvPr id="178" name="Google Shape;178;p29"/>
          <p:cNvSpPr txBox="1"/>
          <p:nvPr/>
        </p:nvSpPr>
        <p:spPr>
          <a:xfrm>
            <a:off x="4839600" y="1710575"/>
            <a:ext cx="3849300" cy="11145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Font typeface="Average"/>
              <a:buChar char="-"/>
            </a:pPr>
            <a:r>
              <a:rPr lang="en" sz="1600">
                <a:latin typeface="Average"/>
                <a:ea typeface="Average"/>
                <a:cs typeface="Average"/>
                <a:sym typeface="Average"/>
              </a:rPr>
              <a:t>15 photos for a single person returns the most ideal results as it produces the smallest average error.</a:t>
            </a:r>
            <a:endParaRPr sz="1600">
              <a:latin typeface="Average"/>
              <a:ea typeface="Average"/>
              <a:cs typeface="Average"/>
              <a:sym typeface="Average"/>
            </a:endParaRPr>
          </a:p>
          <a:p>
            <a:pPr indent="0" lvl="0" marL="0" rtl="0" algn="l">
              <a:spcBef>
                <a:spcPts val="1600"/>
              </a:spcBef>
              <a:spcAft>
                <a:spcPts val="0"/>
              </a:spcAft>
              <a:buNone/>
            </a:pPr>
            <a:r>
              <a:t/>
            </a:r>
            <a:endParaRPr/>
          </a:p>
        </p:txBody>
      </p:sp>
      <p:sp>
        <p:nvSpPr>
          <p:cNvPr id="179" name="Google Shape;179;p29"/>
          <p:cNvSpPr txBox="1"/>
          <p:nvPr/>
        </p:nvSpPr>
        <p:spPr>
          <a:xfrm>
            <a:off x="4839588" y="3027575"/>
            <a:ext cx="3669000" cy="11145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Font typeface="Average"/>
              <a:buChar char="-"/>
            </a:pPr>
            <a:r>
              <a:rPr lang="en" sz="1600">
                <a:latin typeface="Average"/>
                <a:ea typeface="Average"/>
                <a:cs typeface="Average"/>
                <a:sym typeface="Average"/>
              </a:rPr>
              <a:t>A person’s head being turned / eyes closed has more bearing on error in age estimation than any other factor.</a:t>
            </a:r>
            <a:endParaRPr/>
          </a:p>
        </p:txBody>
      </p:sp>
      <p:pic>
        <p:nvPicPr>
          <p:cNvPr id="180" name="Google Shape;180;p29"/>
          <p:cNvPicPr preferRelativeResize="0"/>
          <p:nvPr/>
        </p:nvPicPr>
        <p:blipFill>
          <a:blip r:embed="rId3">
            <a:alphaModFix/>
          </a:blip>
          <a:stretch>
            <a:fillRect/>
          </a:stretch>
        </p:blipFill>
        <p:spPr>
          <a:xfrm>
            <a:off x="261340" y="0"/>
            <a:ext cx="4053521" cy="5143501"/>
          </a:xfrm>
          <a:prstGeom prst="rect">
            <a:avLst/>
          </a:prstGeom>
          <a:noFill/>
          <a:ln>
            <a:noFill/>
          </a:ln>
        </p:spPr>
      </p:pic>
      <p:pic>
        <p:nvPicPr>
          <p:cNvPr id="181" name="Google Shape;181;p29"/>
          <p:cNvPicPr preferRelativeResize="0"/>
          <p:nvPr/>
        </p:nvPicPr>
        <p:blipFill>
          <a:blip r:embed="rId4">
            <a:alphaModFix/>
          </a:blip>
          <a:stretch>
            <a:fillRect/>
          </a:stretch>
        </p:blipFill>
        <p:spPr>
          <a:xfrm>
            <a:off x="977408" y="0"/>
            <a:ext cx="7711485" cy="5143501"/>
          </a:xfrm>
          <a:prstGeom prst="rect">
            <a:avLst/>
          </a:prstGeom>
          <a:noFill/>
          <a:ln>
            <a:noFill/>
          </a:ln>
        </p:spPr>
      </p:pic>
      <p:pic>
        <p:nvPicPr>
          <p:cNvPr id="182" name="Google Shape;182;p29"/>
          <p:cNvPicPr preferRelativeResize="0"/>
          <p:nvPr/>
        </p:nvPicPr>
        <p:blipFill>
          <a:blip r:embed="rId5">
            <a:alphaModFix/>
          </a:blip>
          <a:stretch>
            <a:fillRect/>
          </a:stretch>
        </p:blipFill>
        <p:spPr>
          <a:xfrm>
            <a:off x="535743" y="13"/>
            <a:ext cx="8153165" cy="5143500"/>
          </a:xfrm>
          <a:prstGeom prst="rect">
            <a:avLst/>
          </a:prstGeom>
          <a:noFill/>
          <a:ln>
            <a:noFill/>
          </a:ln>
        </p:spPr>
      </p:pic>
      <p:pic>
        <p:nvPicPr>
          <p:cNvPr id="183" name="Google Shape;183;p29"/>
          <p:cNvPicPr preferRelativeResize="0"/>
          <p:nvPr/>
        </p:nvPicPr>
        <p:blipFill>
          <a:blip r:embed="rId6">
            <a:alphaModFix/>
          </a:blip>
          <a:stretch>
            <a:fillRect/>
          </a:stretch>
        </p:blipFill>
        <p:spPr>
          <a:xfrm>
            <a:off x="6064163" y="2079413"/>
            <a:ext cx="1400175" cy="1952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8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8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8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8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pic>
        <p:nvPicPr>
          <p:cNvPr id="188" name="Google Shape;188;p30"/>
          <p:cNvPicPr preferRelativeResize="0"/>
          <p:nvPr/>
        </p:nvPicPr>
        <p:blipFill>
          <a:blip r:embed="rId3">
            <a:alphaModFix/>
          </a:blip>
          <a:stretch>
            <a:fillRect/>
          </a:stretch>
        </p:blipFill>
        <p:spPr>
          <a:xfrm>
            <a:off x="2690050" y="1156450"/>
            <a:ext cx="5989876" cy="3793676"/>
          </a:xfrm>
          <a:prstGeom prst="rect">
            <a:avLst/>
          </a:prstGeom>
          <a:noFill/>
          <a:ln>
            <a:noFill/>
          </a:ln>
        </p:spPr>
      </p:pic>
      <p:pic>
        <p:nvPicPr>
          <p:cNvPr id="189" name="Google Shape;189;p30"/>
          <p:cNvPicPr preferRelativeResize="0"/>
          <p:nvPr/>
        </p:nvPicPr>
        <p:blipFill>
          <a:blip r:embed="rId4">
            <a:alphaModFix/>
          </a:blip>
          <a:stretch>
            <a:fillRect/>
          </a:stretch>
        </p:blipFill>
        <p:spPr>
          <a:xfrm>
            <a:off x="2690050" y="1156450"/>
            <a:ext cx="5989876" cy="3793676"/>
          </a:xfrm>
          <a:prstGeom prst="rect">
            <a:avLst/>
          </a:prstGeom>
          <a:noFill/>
          <a:ln>
            <a:noFill/>
          </a:ln>
        </p:spPr>
      </p:pic>
      <p:pic>
        <p:nvPicPr>
          <p:cNvPr id="190" name="Google Shape;190;p30"/>
          <p:cNvPicPr preferRelativeResize="0"/>
          <p:nvPr/>
        </p:nvPicPr>
        <p:blipFill>
          <a:blip r:embed="rId5">
            <a:alphaModFix/>
          </a:blip>
          <a:stretch>
            <a:fillRect/>
          </a:stretch>
        </p:blipFill>
        <p:spPr>
          <a:xfrm>
            <a:off x="2690050" y="1156450"/>
            <a:ext cx="5989876" cy="3793676"/>
          </a:xfrm>
          <a:prstGeom prst="rect">
            <a:avLst/>
          </a:prstGeom>
          <a:noFill/>
          <a:ln>
            <a:noFill/>
          </a:ln>
        </p:spPr>
      </p:pic>
      <p:sp>
        <p:nvSpPr>
          <p:cNvPr id="191" name="Google Shape;191;p30"/>
          <p:cNvSpPr txBox="1"/>
          <p:nvPr/>
        </p:nvSpPr>
        <p:spPr>
          <a:xfrm>
            <a:off x="251375" y="212700"/>
            <a:ext cx="4582800" cy="77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CCCCCC"/>
                </a:solidFill>
                <a:latin typeface="Average"/>
                <a:ea typeface="Average"/>
                <a:cs typeface="Average"/>
                <a:sym typeface="Average"/>
              </a:rPr>
              <a:t>Noise </a:t>
            </a:r>
            <a:r>
              <a:rPr b="1" lang="en" sz="3000">
                <a:solidFill>
                  <a:srgbClr val="E06666"/>
                </a:solidFill>
                <a:latin typeface="Average"/>
                <a:ea typeface="Average"/>
                <a:cs typeface="Average"/>
                <a:sym typeface="Average"/>
              </a:rPr>
              <a:t>|</a:t>
            </a:r>
            <a:r>
              <a:rPr b="1" lang="en" sz="3000">
                <a:solidFill>
                  <a:srgbClr val="CCCCCC"/>
                </a:solidFill>
                <a:latin typeface="Average"/>
                <a:ea typeface="Average"/>
                <a:cs typeface="Average"/>
                <a:sym typeface="Average"/>
              </a:rPr>
              <a:t> Exposure </a:t>
            </a:r>
            <a:r>
              <a:rPr b="1" lang="en" sz="3000">
                <a:solidFill>
                  <a:srgbClr val="E06666"/>
                </a:solidFill>
                <a:latin typeface="Average"/>
                <a:ea typeface="Average"/>
                <a:cs typeface="Average"/>
                <a:sym typeface="Average"/>
              </a:rPr>
              <a:t>|</a:t>
            </a:r>
            <a:r>
              <a:rPr b="1" lang="en" sz="3000">
                <a:solidFill>
                  <a:srgbClr val="CCCCCC"/>
                </a:solidFill>
                <a:latin typeface="Average"/>
                <a:ea typeface="Average"/>
                <a:cs typeface="Average"/>
                <a:sym typeface="Average"/>
              </a:rPr>
              <a:t> Blur</a:t>
            </a:r>
            <a:endParaRPr b="1" sz="3000">
              <a:solidFill>
                <a:srgbClr val="CCCCCC"/>
              </a:solidFill>
              <a:latin typeface="Average"/>
              <a:ea typeface="Average"/>
              <a:cs typeface="Average"/>
              <a:sym typeface="Average"/>
            </a:endParaRPr>
          </a:p>
        </p:txBody>
      </p:sp>
      <p:sp>
        <p:nvSpPr>
          <p:cNvPr id="192" name="Google Shape;192;p30"/>
          <p:cNvSpPr txBox="1"/>
          <p:nvPr/>
        </p:nvSpPr>
        <p:spPr>
          <a:xfrm>
            <a:off x="406075" y="1798350"/>
            <a:ext cx="2010900" cy="154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3600">
                <a:solidFill>
                  <a:srgbClr val="CCCCCC"/>
                </a:solidFill>
                <a:latin typeface="Average"/>
                <a:ea typeface="Average"/>
                <a:cs typeface="Average"/>
                <a:sym typeface="Average"/>
              </a:rPr>
              <a:t>Do they </a:t>
            </a:r>
            <a:r>
              <a:rPr b="1" lang="en" sz="3600">
                <a:solidFill>
                  <a:srgbClr val="E06666"/>
                </a:solidFill>
                <a:latin typeface="Average"/>
                <a:ea typeface="Average"/>
                <a:cs typeface="Average"/>
                <a:sym typeface="Average"/>
              </a:rPr>
              <a:t>matter</a:t>
            </a:r>
            <a:r>
              <a:rPr b="1" lang="en" sz="3600">
                <a:solidFill>
                  <a:srgbClr val="CCCCCC"/>
                </a:solidFill>
                <a:latin typeface="Average"/>
                <a:ea typeface="Average"/>
                <a:cs typeface="Average"/>
                <a:sym typeface="Average"/>
              </a:rPr>
              <a:t>?</a:t>
            </a:r>
            <a:endParaRPr sz="3600">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Goals We’ve Achieved </a:t>
            </a:r>
            <a:endParaRPr b="1"/>
          </a:p>
        </p:txBody>
      </p:sp>
      <p:sp>
        <p:nvSpPr>
          <p:cNvPr id="198" name="Google Shape;198;p31"/>
          <p:cNvSpPr txBox="1"/>
          <p:nvPr>
            <p:ph idx="1" type="body"/>
          </p:nvPr>
        </p:nvSpPr>
        <p:spPr>
          <a:xfrm>
            <a:off x="482850" y="1459250"/>
            <a:ext cx="3999900" cy="9123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Gathered large enough dated photo collections such that sample size was not an issue in </a:t>
            </a:r>
            <a:r>
              <a:rPr lang="en"/>
              <a:t>accuracy </a:t>
            </a:r>
            <a:r>
              <a:rPr lang="en"/>
              <a:t>of our results.</a:t>
            </a:r>
            <a:endParaRPr/>
          </a:p>
          <a:p>
            <a:pPr indent="0" lvl="0" marL="914400" rtl="0" algn="l">
              <a:lnSpc>
                <a:spcPct val="115000"/>
              </a:lnSpc>
              <a:spcBef>
                <a:spcPts val="1600"/>
              </a:spcBef>
              <a:spcAft>
                <a:spcPts val="0"/>
              </a:spcAft>
              <a:buNone/>
            </a:pPr>
            <a:r>
              <a:t/>
            </a:r>
            <a:endParaRPr/>
          </a:p>
          <a:p>
            <a:pPr indent="0" lvl="0" marL="0" rtl="0" algn="l">
              <a:lnSpc>
                <a:spcPct val="115000"/>
              </a:lnSpc>
              <a:spcBef>
                <a:spcPts val="1600"/>
              </a:spcBef>
              <a:spcAft>
                <a:spcPts val="0"/>
              </a:spcAft>
              <a:buNone/>
            </a:pPr>
            <a:r>
              <a:t/>
            </a:r>
            <a:endParaRPr/>
          </a:p>
          <a:p>
            <a:pPr indent="0" lvl="0" marL="0" rtl="0" algn="l">
              <a:spcBef>
                <a:spcPts val="1600"/>
              </a:spcBef>
              <a:spcAft>
                <a:spcPts val="1600"/>
              </a:spcAft>
              <a:buNone/>
            </a:pPr>
            <a:r>
              <a:t/>
            </a:r>
            <a:endParaRPr/>
          </a:p>
        </p:txBody>
      </p:sp>
      <p:sp>
        <p:nvSpPr>
          <p:cNvPr id="199" name="Google Shape;199;p31"/>
          <p:cNvSpPr txBox="1"/>
          <p:nvPr>
            <p:ph idx="2" type="body"/>
          </p:nvPr>
        </p:nvSpPr>
        <p:spPr>
          <a:xfrm>
            <a:off x="4832400" y="1152475"/>
            <a:ext cx="3792300" cy="802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Strengthened </a:t>
            </a:r>
            <a:r>
              <a:rPr b="1" lang="en">
                <a:solidFill>
                  <a:srgbClr val="E06666"/>
                </a:solidFill>
              </a:rPr>
              <a:t>communication</a:t>
            </a:r>
            <a:r>
              <a:rPr lang="en"/>
              <a:t> and coordination between team members.</a:t>
            </a:r>
            <a:endParaRPr/>
          </a:p>
        </p:txBody>
      </p:sp>
      <p:sp>
        <p:nvSpPr>
          <p:cNvPr id="200" name="Google Shape;200;p31"/>
          <p:cNvSpPr txBox="1"/>
          <p:nvPr/>
        </p:nvSpPr>
        <p:spPr>
          <a:xfrm>
            <a:off x="482850" y="2595475"/>
            <a:ext cx="3374400" cy="802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accent3"/>
              </a:buClr>
              <a:buSzPts val="1400"/>
              <a:buFont typeface="Average"/>
              <a:buChar char="-"/>
            </a:pPr>
            <a:r>
              <a:rPr b="1" lang="en">
                <a:solidFill>
                  <a:srgbClr val="E06666"/>
                </a:solidFill>
                <a:latin typeface="Average"/>
                <a:ea typeface="Average"/>
                <a:cs typeface="Average"/>
                <a:sym typeface="Average"/>
              </a:rPr>
              <a:t>Proficiency </a:t>
            </a:r>
            <a:r>
              <a:rPr lang="en">
                <a:solidFill>
                  <a:schemeClr val="accent3"/>
                </a:solidFill>
                <a:latin typeface="Average"/>
                <a:ea typeface="Average"/>
                <a:cs typeface="Average"/>
                <a:sym typeface="Average"/>
              </a:rPr>
              <a:t>in visualizing large datasets via R and Tableau.</a:t>
            </a:r>
            <a:endParaRPr/>
          </a:p>
        </p:txBody>
      </p:sp>
      <p:sp>
        <p:nvSpPr>
          <p:cNvPr id="201" name="Google Shape;201;p31"/>
          <p:cNvSpPr txBox="1"/>
          <p:nvPr/>
        </p:nvSpPr>
        <p:spPr>
          <a:xfrm>
            <a:off x="482850" y="3622200"/>
            <a:ext cx="2855400" cy="1002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accent3"/>
              </a:buClr>
              <a:buSzPts val="1400"/>
              <a:buFont typeface="Average"/>
              <a:buChar char="-"/>
            </a:pPr>
            <a:r>
              <a:rPr b="1" lang="en">
                <a:solidFill>
                  <a:srgbClr val="E06666"/>
                </a:solidFill>
                <a:latin typeface="Average"/>
                <a:ea typeface="Average"/>
                <a:cs typeface="Average"/>
                <a:sym typeface="Average"/>
              </a:rPr>
              <a:t>Adeptness</a:t>
            </a:r>
            <a:r>
              <a:rPr lang="en">
                <a:solidFill>
                  <a:schemeClr val="accent3"/>
                </a:solidFill>
                <a:latin typeface="Average"/>
                <a:ea typeface="Average"/>
                <a:cs typeface="Average"/>
                <a:sym typeface="Average"/>
              </a:rPr>
              <a:t> in communicating technical research to a non-technical audience.</a:t>
            </a:r>
            <a:endParaRPr/>
          </a:p>
        </p:txBody>
      </p:sp>
      <p:sp>
        <p:nvSpPr>
          <p:cNvPr id="202" name="Google Shape;202;p31"/>
          <p:cNvSpPr txBox="1"/>
          <p:nvPr/>
        </p:nvSpPr>
        <p:spPr>
          <a:xfrm>
            <a:off x="4832400" y="2090025"/>
            <a:ext cx="3256500" cy="14040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accent3"/>
              </a:buClr>
              <a:buSzPts val="1400"/>
              <a:buFont typeface="Average"/>
              <a:buChar char="-"/>
            </a:pPr>
            <a:r>
              <a:rPr b="1" lang="en">
                <a:solidFill>
                  <a:srgbClr val="E06666"/>
                </a:solidFill>
                <a:latin typeface="Average"/>
                <a:ea typeface="Average"/>
                <a:cs typeface="Average"/>
                <a:sym typeface="Average"/>
              </a:rPr>
              <a:t>Efficiency</a:t>
            </a:r>
            <a:r>
              <a:rPr b="1" lang="en">
                <a:solidFill>
                  <a:schemeClr val="accent3"/>
                </a:solidFill>
                <a:latin typeface="Average"/>
                <a:ea typeface="Average"/>
                <a:cs typeface="Average"/>
                <a:sym typeface="Average"/>
              </a:rPr>
              <a:t> </a:t>
            </a:r>
            <a:r>
              <a:rPr lang="en">
                <a:solidFill>
                  <a:schemeClr val="accent3"/>
                </a:solidFill>
                <a:latin typeface="Average"/>
                <a:ea typeface="Average"/>
                <a:cs typeface="Average"/>
                <a:sym typeface="Average"/>
              </a:rPr>
              <a:t>in analyzing large datasets and the statistical measurements we calculate from them (R-squared, Mean Squared Error, etc.)</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1000"/>
                                        <p:tgtEl>
                                          <p:spTgt spid="1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331850"/>
            <a:ext cx="2858400" cy="69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Our Team</a:t>
            </a:r>
            <a:endParaRPr b="1"/>
          </a:p>
        </p:txBody>
      </p:sp>
      <p:sp>
        <p:nvSpPr>
          <p:cNvPr id="66" name="Google Shape;66;p14"/>
          <p:cNvSpPr txBox="1"/>
          <p:nvPr>
            <p:ph idx="1" type="body"/>
          </p:nvPr>
        </p:nvSpPr>
        <p:spPr>
          <a:xfrm>
            <a:off x="311700" y="1389600"/>
            <a:ext cx="42603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Mark Borgschulte, Professor of Economics</a:t>
            </a:r>
            <a:endParaRPr sz="1800"/>
          </a:p>
          <a:p>
            <a:pPr indent="0" lvl="0" marL="0" rtl="0" algn="l">
              <a:spcBef>
                <a:spcPts val="1600"/>
              </a:spcBef>
              <a:spcAft>
                <a:spcPts val="1600"/>
              </a:spcAft>
              <a:buNone/>
            </a:pPr>
            <a:r>
              <a:rPr lang="en" sz="1800"/>
              <a:t>The UC </a:t>
            </a:r>
            <a:r>
              <a:rPr lang="en" sz="1800"/>
              <a:t>Berkeley</a:t>
            </a:r>
            <a:r>
              <a:rPr lang="en" sz="1800"/>
              <a:t> Team</a:t>
            </a:r>
            <a:endParaRPr sz="1800"/>
          </a:p>
        </p:txBody>
      </p:sp>
      <p:pic>
        <p:nvPicPr>
          <p:cNvPr id="67" name="Google Shape;67;p14"/>
          <p:cNvPicPr preferRelativeResize="0"/>
          <p:nvPr/>
        </p:nvPicPr>
        <p:blipFill>
          <a:blip r:embed="rId3">
            <a:alphaModFix/>
          </a:blip>
          <a:stretch>
            <a:fillRect/>
          </a:stretch>
        </p:blipFill>
        <p:spPr>
          <a:xfrm>
            <a:off x="5276717" y="0"/>
            <a:ext cx="3867283" cy="2571750"/>
          </a:xfrm>
          <a:prstGeom prst="rect">
            <a:avLst/>
          </a:prstGeom>
          <a:noFill/>
          <a:ln>
            <a:noFill/>
          </a:ln>
        </p:spPr>
      </p:pic>
      <p:pic>
        <p:nvPicPr>
          <p:cNvPr id="68" name="Google Shape;68;p14"/>
          <p:cNvPicPr preferRelativeResize="0"/>
          <p:nvPr/>
        </p:nvPicPr>
        <p:blipFill>
          <a:blip r:embed="rId4">
            <a:alphaModFix/>
          </a:blip>
          <a:stretch>
            <a:fillRect/>
          </a:stretch>
        </p:blipFill>
        <p:spPr>
          <a:xfrm>
            <a:off x="5276725" y="2571750"/>
            <a:ext cx="3867276" cy="25717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
                                        </p:tgtEl>
                                        <p:attrNameLst>
                                          <p:attrName>style.visibility</p:attrName>
                                        </p:attrNameLst>
                                      </p:cBhvr>
                                      <p:to>
                                        <p:strVal val="visible"/>
                                      </p:to>
                                    </p:set>
                                    <p:animEffect filter="fade" transition="in">
                                      <p:cBhvr>
                                        <p:cTn dur="1000"/>
                                        <p:tgtEl>
                                          <p:spTgt spid="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par>
                                <p:cTn fill="hold" nodeType="withEffect" presetClass="entr" presetID="10" presetSubtype="0">
                                  <p:stCondLst>
                                    <p:cond delay="0"/>
                                  </p:stCondLst>
                                  <p:childTnLst>
                                    <p:set>
                                      <p:cBhvr>
                                        <p:cTn dur="1" fill="hold">
                                          <p:stCondLst>
                                            <p:cond delay="0"/>
                                          </p:stCondLst>
                                        </p:cTn>
                                        <p:tgtEl>
                                          <p:spTgt spid="67"/>
                                        </p:tgtEl>
                                        <p:attrNameLst>
                                          <p:attrName>style.visibility</p:attrName>
                                        </p:attrNameLst>
                                      </p:cBhvr>
                                      <p:to>
                                        <p:strVal val="visible"/>
                                      </p:to>
                                    </p:set>
                                    <p:animEffect filter="fade" transition="in">
                                      <p:cBhvr>
                                        <p:cTn dur="1000"/>
                                        <p:tgtEl>
                                          <p:spTgt spid="67"/>
                                        </p:tgtEl>
                                      </p:cBhvr>
                                    </p:animEffect>
                                  </p:childTnLst>
                                </p:cTn>
                              </p:par>
                              <p:par>
                                <p:cTn fill="hold" nodeType="withEffect" presetClass="entr" presetID="10" presetSubtype="0">
                                  <p:stCondLst>
                                    <p:cond delay="0"/>
                                  </p:stCondLst>
                                  <p:childTnLst>
                                    <p:set>
                                      <p:cBhvr>
                                        <p:cTn dur="1" fill="hold">
                                          <p:stCondLst>
                                            <p:cond delay="0"/>
                                          </p:stCondLst>
                                        </p:cTn>
                                        <p:tgtEl>
                                          <p:spTgt spid="68"/>
                                        </p:tgtEl>
                                        <p:attrNameLst>
                                          <p:attrName>style.visibility</p:attrName>
                                        </p:attrNameLst>
                                      </p:cBhvr>
                                      <p:to>
                                        <p:strVal val="visible"/>
                                      </p:to>
                                    </p:set>
                                    <p:animEffect filter="fade" transition="in">
                                      <p:cBhvr>
                                        <p:cTn dur="1000"/>
                                        <p:tgtEl>
                                          <p:spTgt spid="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2"/>
          <p:cNvSpPr txBox="1"/>
          <p:nvPr>
            <p:ph type="title"/>
          </p:nvPr>
        </p:nvSpPr>
        <p:spPr>
          <a:xfrm>
            <a:off x="311700" y="137075"/>
            <a:ext cx="4730700" cy="78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000"/>
              <a:t>Challenges We’ve Faced</a:t>
            </a:r>
            <a:endParaRPr b="1" sz="3000"/>
          </a:p>
        </p:txBody>
      </p:sp>
      <p:sp>
        <p:nvSpPr>
          <p:cNvPr id="208" name="Google Shape;208;p32"/>
          <p:cNvSpPr txBox="1"/>
          <p:nvPr/>
        </p:nvSpPr>
        <p:spPr>
          <a:xfrm>
            <a:off x="311700" y="1474300"/>
            <a:ext cx="8959500" cy="9918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3F3F3"/>
              </a:buClr>
              <a:buSzPts val="2400"/>
              <a:buFont typeface="Oswald"/>
              <a:buChar char="-"/>
            </a:pPr>
            <a:r>
              <a:rPr lang="en" sz="2400">
                <a:solidFill>
                  <a:srgbClr val="F3F3F3"/>
                </a:solidFill>
                <a:latin typeface="Oswald"/>
                <a:ea typeface="Oswald"/>
                <a:cs typeface="Oswald"/>
                <a:sym typeface="Oswald"/>
              </a:rPr>
              <a:t>Time necessary to collect sufficiently large</a:t>
            </a:r>
            <a:endParaRPr sz="2400">
              <a:solidFill>
                <a:srgbClr val="F3F3F3"/>
              </a:solidFill>
              <a:latin typeface="Oswald"/>
              <a:ea typeface="Oswald"/>
              <a:cs typeface="Oswald"/>
              <a:sym typeface="Oswald"/>
            </a:endParaRPr>
          </a:p>
          <a:p>
            <a:pPr indent="0" lvl="0" marL="457200" rtl="0" algn="l">
              <a:spcBef>
                <a:spcPts val="0"/>
              </a:spcBef>
              <a:spcAft>
                <a:spcPts val="0"/>
              </a:spcAft>
              <a:buNone/>
            </a:pPr>
            <a:r>
              <a:rPr lang="en" sz="2400">
                <a:solidFill>
                  <a:srgbClr val="F3F3F3"/>
                </a:solidFill>
                <a:latin typeface="Oswald"/>
                <a:ea typeface="Oswald"/>
                <a:cs typeface="Oswald"/>
                <a:sym typeface="Oswald"/>
              </a:rPr>
              <a:t>sets of dated photos from various time periods.</a:t>
            </a:r>
            <a:endParaRPr sz="2400">
              <a:solidFill>
                <a:srgbClr val="F3F3F3"/>
              </a:solidFill>
              <a:latin typeface="Oswald"/>
              <a:ea typeface="Oswald"/>
              <a:cs typeface="Oswald"/>
              <a:sym typeface="Oswald"/>
            </a:endParaRPr>
          </a:p>
        </p:txBody>
      </p:sp>
      <p:sp>
        <p:nvSpPr>
          <p:cNvPr id="209" name="Google Shape;209;p32"/>
          <p:cNvSpPr txBox="1"/>
          <p:nvPr/>
        </p:nvSpPr>
        <p:spPr>
          <a:xfrm>
            <a:off x="311700" y="2466100"/>
            <a:ext cx="6501000" cy="6135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3F3F3"/>
              </a:buClr>
              <a:buSzPts val="2400"/>
              <a:buFont typeface="Oswald"/>
              <a:buChar char="-"/>
            </a:pPr>
            <a:r>
              <a:rPr lang="en" sz="2400">
                <a:solidFill>
                  <a:srgbClr val="F3F3F3"/>
                </a:solidFill>
                <a:latin typeface="Oswald"/>
                <a:ea typeface="Oswald"/>
                <a:cs typeface="Oswald"/>
                <a:sym typeface="Oswald"/>
              </a:rPr>
              <a:t>Basic experience with R and Python.</a:t>
            </a:r>
            <a:endParaRPr/>
          </a:p>
        </p:txBody>
      </p:sp>
      <p:sp>
        <p:nvSpPr>
          <p:cNvPr id="210" name="Google Shape;210;p32"/>
          <p:cNvSpPr txBox="1"/>
          <p:nvPr/>
        </p:nvSpPr>
        <p:spPr>
          <a:xfrm>
            <a:off x="311700" y="3244625"/>
            <a:ext cx="4636800" cy="9084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3F3F3"/>
              </a:buClr>
              <a:buSzPts val="2400"/>
              <a:buFont typeface="Oswald"/>
              <a:buChar char="-"/>
            </a:pPr>
            <a:r>
              <a:rPr lang="en" sz="2400">
                <a:solidFill>
                  <a:srgbClr val="F3F3F3"/>
                </a:solidFill>
                <a:latin typeface="Oswald"/>
                <a:ea typeface="Oswald"/>
                <a:cs typeface="Oswald"/>
                <a:sym typeface="Oswald"/>
              </a:rPr>
              <a:t>No prior experience with Tableau.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216" name="Google Shape;216;p3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217" name="Google Shape;217;p33"/>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5"/>
          <p:cNvSpPr txBox="1"/>
          <p:nvPr>
            <p:ph idx="1" type="body"/>
          </p:nvPr>
        </p:nvSpPr>
        <p:spPr>
          <a:xfrm>
            <a:off x="737100" y="746425"/>
            <a:ext cx="30723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sz="3600"/>
              <a:t>CEO</a:t>
            </a:r>
            <a:r>
              <a:rPr b="1" lang="en" sz="3000"/>
              <a:t>s</a:t>
            </a:r>
            <a:endParaRPr b="1" sz="3000"/>
          </a:p>
          <a:p>
            <a:pPr indent="0" lvl="0" marL="457200" rtl="0" algn="l">
              <a:spcBef>
                <a:spcPts val="1600"/>
              </a:spcBef>
              <a:spcAft>
                <a:spcPts val="0"/>
              </a:spcAft>
              <a:buNone/>
            </a:pPr>
            <a:r>
              <a:rPr b="1" lang="en" sz="6000">
                <a:solidFill>
                  <a:srgbClr val="E06666"/>
                </a:solidFill>
              </a:rPr>
              <a:t>+</a:t>
            </a:r>
            <a:endParaRPr b="1" sz="3000">
              <a:solidFill>
                <a:srgbClr val="E06666"/>
              </a:solidFill>
            </a:endParaRPr>
          </a:p>
          <a:p>
            <a:pPr indent="0" lvl="0" marL="457200" rtl="0" algn="l">
              <a:spcBef>
                <a:spcPts val="1600"/>
              </a:spcBef>
              <a:spcAft>
                <a:spcPts val="1600"/>
              </a:spcAft>
              <a:buNone/>
            </a:pPr>
            <a:r>
              <a:rPr b="1" lang="en" sz="3600"/>
              <a:t>Politicians</a:t>
            </a:r>
            <a:endParaRPr sz="3000"/>
          </a:p>
        </p:txBody>
      </p:sp>
      <p:sp>
        <p:nvSpPr>
          <p:cNvPr id="74" name="Google Shape;74;p15"/>
          <p:cNvSpPr txBox="1"/>
          <p:nvPr>
            <p:ph idx="1" type="body"/>
          </p:nvPr>
        </p:nvSpPr>
        <p:spPr>
          <a:xfrm>
            <a:off x="4718225" y="1168750"/>
            <a:ext cx="3519000" cy="19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4800"/>
              <a:t>Do they age </a:t>
            </a:r>
            <a:r>
              <a:rPr b="1" lang="en" sz="4800">
                <a:solidFill>
                  <a:srgbClr val="E06666"/>
                </a:solidFill>
              </a:rPr>
              <a:t>faster</a:t>
            </a:r>
            <a:r>
              <a:rPr b="1" lang="en" sz="4800"/>
              <a:t>?</a:t>
            </a:r>
            <a:endParaRPr b="1" sz="4800"/>
          </a:p>
          <a:p>
            <a:pPr indent="0" lvl="0" marL="457200" rtl="0" algn="l">
              <a:spcBef>
                <a:spcPts val="1600"/>
              </a:spcBef>
              <a:spcAft>
                <a:spcPts val="1600"/>
              </a:spcAft>
              <a:buNone/>
            </a:pPr>
            <a:r>
              <a:t/>
            </a:r>
            <a:endParaRPr sz="4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1000"/>
                                        <p:tgtEl>
                                          <p:spTgt spid="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
                                        </p:tgtEl>
                                        <p:attrNameLst>
                                          <p:attrName>style.visibility</p:attrName>
                                        </p:attrNameLst>
                                      </p:cBhvr>
                                      <p:to>
                                        <p:strVal val="visible"/>
                                      </p:to>
                                    </p:set>
                                    <p:animEffect filter="fade" transition="in">
                                      <p:cBhvr>
                                        <p:cTn dur="1000"/>
                                        <p:tgtEl>
                                          <p:spTgt spid="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454475" y="357800"/>
            <a:ext cx="5772000" cy="80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rgbClr val="E06666"/>
                </a:solidFill>
              </a:rPr>
              <a:t>1.</a:t>
            </a:r>
            <a:r>
              <a:rPr b="1" lang="en" sz="3000"/>
              <a:t>		Collect Photos</a:t>
            </a:r>
            <a:endParaRPr b="1" sz="3000"/>
          </a:p>
        </p:txBody>
      </p:sp>
      <p:sp>
        <p:nvSpPr>
          <p:cNvPr id="80" name="Google Shape;80;p16"/>
          <p:cNvSpPr txBox="1"/>
          <p:nvPr/>
        </p:nvSpPr>
        <p:spPr>
          <a:xfrm>
            <a:off x="3614150" y="468900"/>
            <a:ext cx="5345400" cy="45015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1800"/>
          </a:p>
        </p:txBody>
      </p:sp>
      <p:pic>
        <p:nvPicPr>
          <p:cNvPr id="81" name="Google Shape;81;p16"/>
          <p:cNvPicPr preferRelativeResize="0"/>
          <p:nvPr/>
        </p:nvPicPr>
        <p:blipFill>
          <a:blip r:embed="rId3">
            <a:alphaModFix/>
          </a:blip>
          <a:stretch>
            <a:fillRect/>
          </a:stretch>
        </p:blipFill>
        <p:spPr>
          <a:xfrm>
            <a:off x="0" y="1508658"/>
            <a:ext cx="9144001" cy="363483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1255275"/>
            <a:ext cx="8520600" cy="18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E06666"/>
                </a:solidFill>
              </a:rPr>
              <a:t>3234</a:t>
            </a:r>
            <a:endParaRPr>
              <a:solidFill>
                <a:srgbClr val="E06666"/>
              </a:solidFill>
            </a:endParaRPr>
          </a:p>
        </p:txBody>
      </p:sp>
      <p:sp>
        <p:nvSpPr>
          <p:cNvPr id="87" name="Google Shape;87;p17"/>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t>Photos collected</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gtEl>
                                        <p:attrNameLst>
                                          <p:attrName>style.visibility</p:attrName>
                                        </p:attrNameLst>
                                      </p:cBhvr>
                                      <p:to>
                                        <p:strVal val="visible"/>
                                      </p:to>
                                    </p:set>
                                    <p:animEffect filter="fade" transition="in">
                                      <p:cBhvr>
                                        <p:cTn dur="1000"/>
                                        <p:tgtEl>
                                          <p:spTgt spid="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651325"/>
            <a:ext cx="2898000" cy="72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rgbClr val="E06666"/>
                </a:solidFill>
              </a:rPr>
              <a:t>2. </a:t>
            </a:r>
            <a:r>
              <a:rPr b="1" lang="en" sz="2800"/>
              <a:t>	    Python code</a:t>
            </a:r>
            <a:endParaRPr b="1" sz="2800"/>
          </a:p>
        </p:txBody>
      </p:sp>
      <p:sp>
        <p:nvSpPr>
          <p:cNvPr id="93" name="Google Shape;93;p18"/>
          <p:cNvSpPr txBox="1"/>
          <p:nvPr>
            <p:ph type="title"/>
          </p:nvPr>
        </p:nvSpPr>
        <p:spPr>
          <a:xfrm>
            <a:off x="311700" y="3100900"/>
            <a:ext cx="75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E06666"/>
                </a:solidFill>
              </a:rPr>
              <a:t>3.</a:t>
            </a:r>
            <a:r>
              <a:rPr b="1" lang="en" sz="3000"/>
              <a:t> 	</a:t>
            </a:r>
            <a:r>
              <a:rPr b="1" lang="en"/>
              <a:t>    </a:t>
            </a:r>
            <a:r>
              <a:rPr b="1" lang="en" sz="3000"/>
              <a:t>Calculate</a:t>
            </a:r>
            <a:endParaRPr b="1" sz="2800"/>
          </a:p>
        </p:txBody>
      </p:sp>
      <p:pic>
        <p:nvPicPr>
          <p:cNvPr id="94" name="Google Shape;94;p18"/>
          <p:cNvPicPr preferRelativeResize="0"/>
          <p:nvPr/>
        </p:nvPicPr>
        <p:blipFill>
          <a:blip r:embed="rId3">
            <a:alphaModFix/>
          </a:blip>
          <a:stretch>
            <a:fillRect/>
          </a:stretch>
        </p:blipFill>
        <p:spPr>
          <a:xfrm>
            <a:off x="5488225" y="870150"/>
            <a:ext cx="1200300" cy="1200300"/>
          </a:xfrm>
          <a:prstGeom prst="rect">
            <a:avLst/>
          </a:prstGeom>
          <a:noFill/>
          <a:ln>
            <a:noFill/>
          </a:ln>
        </p:spPr>
      </p:pic>
      <p:pic>
        <p:nvPicPr>
          <p:cNvPr id="95" name="Google Shape;95;p18"/>
          <p:cNvPicPr preferRelativeResize="0"/>
          <p:nvPr/>
        </p:nvPicPr>
        <p:blipFill>
          <a:blip r:embed="rId4">
            <a:alphaModFix/>
          </a:blip>
          <a:stretch>
            <a:fillRect/>
          </a:stretch>
        </p:blipFill>
        <p:spPr>
          <a:xfrm>
            <a:off x="7031875" y="870150"/>
            <a:ext cx="1800429" cy="1200300"/>
          </a:xfrm>
          <a:prstGeom prst="rect">
            <a:avLst/>
          </a:prstGeom>
          <a:noFill/>
          <a:ln>
            <a:noFill/>
          </a:ln>
        </p:spPr>
      </p:pic>
      <p:sp>
        <p:nvSpPr>
          <p:cNvPr id="96" name="Google Shape;96;p18"/>
          <p:cNvSpPr txBox="1"/>
          <p:nvPr/>
        </p:nvSpPr>
        <p:spPr>
          <a:xfrm>
            <a:off x="814450" y="1258450"/>
            <a:ext cx="5243400" cy="9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2800">
                <a:solidFill>
                  <a:schemeClr val="dk1"/>
                </a:solidFill>
                <a:latin typeface="Oswald"/>
                <a:ea typeface="Oswald"/>
                <a:cs typeface="Oswald"/>
                <a:sym typeface="Oswald"/>
              </a:rPr>
              <a:t>-&gt; Facial recognition software</a:t>
            </a:r>
            <a:endParaRPr/>
          </a:p>
        </p:txBody>
      </p:sp>
      <p:sp>
        <p:nvSpPr>
          <p:cNvPr id="97" name="Google Shape;97;p18"/>
          <p:cNvSpPr txBox="1"/>
          <p:nvPr/>
        </p:nvSpPr>
        <p:spPr>
          <a:xfrm>
            <a:off x="814450" y="1876113"/>
            <a:ext cx="2898000" cy="7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2800">
                <a:solidFill>
                  <a:schemeClr val="dk1"/>
                </a:solidFill>
                <a:latin typeface="Oswald"/>
                <a:ea typeface="Oswald"/>
                <a:cs typeface="Oswald"/>
                <a:sym typeface="Oswald"/>
              </a:rPr>
              <a:t>-&gt; Age estimations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1000"/>
                                        <p:tgtEl>
                                          <p:spTgt spid="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par>
                                <p:cTn fill="hold" nodeType="with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par>
                                <p:cTn fill="hold" nodeType="with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79350" y="357800"/>
            <a:ext cx="4492500" cy="227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b="1" sz="3000"/>
          </a:p>
          <a:p>
            <a:pPr indent="0" lvl="0" marL="0" rtl="0" algn="l">
              <a:spcBef>
                <a:spcPts val="0"/>
              </a:spcBef>
              <a:spcAft>
                <a:spcPts val="0"/>
              </a:spcAft>
              <a:buNone/>
            </a:pPr>
            <a:r>
              <a:rPr b="1" lang="en" sz="3000">
                <a:solidFill>
                  <a:srgbClr val="E06666"/>
                </a:solidFill>
              </a:rPr>
              <a:t>4. </a:t>
            </a:r>
            <a:r>
              <a:rPr b="1" lang="en" sz="3000"/>
              <a:t>		Data visualization</a:t>
            </a:r>
            <a:endParaRPr b="1" sz="3000"/>
          </a:p>
        </p:txBody>
      </p:sp>
      <p:pic>
        <p:nvPicPr>
          <p:cNvPr id="103" name="Google Shape;103;p19"/>
          <p:cNvPicPr preferRelativeResize="0"/>
          <p:nvPr/>
        </p:nvPicPr>
        <p:blipFill>
          <a:blip r:embed="rId3">
            <a:alphaModFix/>
          </a:blip>
          <a:stretch>
            <a:fillRect/>
          </a:stretch>
        </p:blipFill>
        <p:spPr>
          <a:xfrm>
            <a:off x="4620100" y="-36050"/>
            <a:ext cx="4523901" cy="2521925"/>
          </a:xfrm>
          <a:prstGeom prst="rect">
            <a:avLst/>
          </a:prstGeom>
          <a:noFill/>
          <a:ln>
            <a:noFill/>
          </a:ln>
        </p:spPr>
      </p:pic>
      <p:pic>
        <p:nvPicPr>
          <p:cNvPr id="104" name="Google Shape;104;p19"/>
          <p:cNvPicPr preferRelativeResize="0"/>
          <p:nvPr/>
        </p:nvPicPr>
        <p:blipFill>
          <a:blip r:embed="rId4">
            <a:alphaModFix/>
          </a:blip>
          <a:stretch>
            <a:fillRect/>
          </a:stretch>
        </p:blipFill>
        <p:spPr>
          <a:xfrm>
            <a:off x="4620100" y="2485875"/>
            <a:ext cx="4523900" cy="26576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par>
                                <p:cTn fill="hold" nodeType="with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104775" y="141375"/>
            <a:ext cx="4155300" cy="122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b="1" sz="1800"/>
          </a:p>
          <a:p>
            <a:pPr indent="0" lvl="0" marL="0" rtl="0" algn="l">
              <a:spcBef>
                <a:spcPts val="0"/>
              </a:spcBef>
              <a:spcAft>
                <a:spcPts val="0"/>
              </a:spcAft>
              <a:buNone/>
            </a:pPr>
            <a:r>
              <a:rPr b="1" lang="en">
                <a:solidFill>
                  <a:srgbClr val="E06666"/>
                </a:solidFill>
              </a:rPr>
              <a:t>5. </a:t>
            </a:r>
            <a:r>
              <a:rPr b="1" lang="en"/>
              <a:t>		Analyze</a:t>
            </a:r>
            <a:endParaRPr b="1"/>
          </a:p>
        </p:txBody>
      </p:sp>
      <p:sp>
        <p:nvSpPr>
          <p:cNvPr id="110" name="Google Shape;110;p20"/>
          <p:cNvSpPr txBox="1"/>
          <p:nvPr/>
        </p:nvSpPr>
        <p:spPr>
          <a:xfrm>
            <a:off x="3614150" y="468900"/>
            <a:ext cx="5345400" cy="45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p:txBody>
      </p:sp>
      <p:pic>
        <p:nvPicPr>
          <p:cNvPr id="111" name="Google Shape;111;p20"/>
          <p:cNvPicPr preferRelativeResize="0"/>
          <p:nvPr/>
        </p:nvPicPr>
        <p:blipFill>
          <a:blip r:embed="rId3">
            <a:alphaModFix/>
          </a:blip>
          <a:stretch>
            <a:fillRect/>
          </a:stretch>
        </p:blipFill>
        <p:spPr>
          <a:xfrm>
            <a:off x="4364854" y="0"/>
            <a:ext cx="4779146" cy="5143501"/>
          </a:xfrm>
          <a:prstGeom prst="rect">
            <a:avLst/>
          </a:prstGeom>
          <a:noFill/>
          <a:ln>
            <a:noFill/>
          </a:ln>
        </p:spPr>
      </p:pic>
      <p:pic>
        <p:nvPicPr>
          <p:cNvPr id="112" name="Google Shape;112;p20"/>
          <p:cNvPicPr preferRelativeResize="0"/>
          <p:nvPr/>
        </p:nvPicPr>
        <p:blipFill>
          <a:blip r:embed="rId4">
            <a:alphaModFix/>
          </a:blip>
          <a:stretch>
            <a:fillRect/>
          </a:stretch>
        </p:blipFill>
        <p:spPr>
          <a:xfrm>
            <a:off x="0" y="1458450"/>
            <a:ext cx="4422099" cy="36850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1000"/>
                                        <p:tgtEl>
                                          <p:spTgt spid="112"/>
                                        </p:tgtEl>
                                      </p:cBhvr>
                                    </p:animEffect>
                                  </p:childTnLst>
                                </p:cTn>
                              </p:par>
                              <p:par>
                                <p:cTn fill="hold" nodeType="with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pic>
        <p:nvPicPr>
          <p:cNvPr id="117" name="Google Shape;117;p21"/>
          <p:cNvPicPr preferRelativeResize="0"/>
          <p:nvPr/>
        </p:nvPicPr>
        <p:blipFill>
          <a:blip r:embed="rId3">
            <a:alphaModFix/>
          </a:blip>
          <a:stretch>
            <a:fillRect/>
          </a:stretch>
        </p:blipFill>
        <p:spPr>
          <a:xfrm>
            <a:off x="1803475" y="0"/>
            <a:ext cx="7340524" cy="5143501"/>
          </a:xfrm>
          <a:prstGeom prst="rect">
            <a:avLst/>
          </a:prstGeom>
          <a:noFill/>
          <a:ln>
            <a:noFill/>
          </a:ln>
        </p:spPr>
      </p:pic>
      <p:sp>
        <p:nvSpPr>
          <p:cNvPr id="118" name="Google Shape;118;p21"/>
          <p:cNvSpPr txBox="1"/>
          <p:nvPr/>
        </p:nvSpPr>
        <p:spPr>
          <a:xfrm>
            <a:off x="115425" y="180350"/>
            <a:ext cx="1688100" cy="39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800">
                <a:solidFill>
                  <a:srgbClr val="E06666"/>
                </a:solidFill>
                <a:latin typeface="Oswald"/>
                <a:ea typeface="Oswald"/>
                <a:cs typeface="Oswald"/>
                <a:sym typeface="Oswald"/>
              </a:rPr>
              <a:t>CEOs:</a:t>
            </a:r>
            <a:endParaRPr b="1" sz="4800">
              <a:solidFill>
                <a:srgbClr val="E06666"/>
              </a:solidFill>
              <a:latin typeface="Oswald"/>
              <a:ea typeface="Oswald"/>
              <a:cs typeface="Oswald"/>
              <a:sym typeface="Oswald"/>
            </a:endParaRPr>
          </a:p>
          <a:p>
            <a:pPr indent="0" lvl="0" marL="0" rtl="0" algn="l">
              <a:spcBef>
                <a:spcPts val="0"/>
              </a:spcBef>
              <a:spcAft>
                <a:spcPts val="0"/>
              </a:spcAft>
              <a:buNone/>
            </a:pPr>
            <a:r>
              <a:t/>
            </a:r>
            <a:endParaRPr b="1" sz="4800">
              <a:solidFill>
                <a:srgbClr val="E06666"/>
              </a:solidFill>
              <a:latin typeface="Oswald"/>
              <a:ea typeface="Oswald"/>
              <a:cs typeface="Oswald"/>
              <a:sym typeface="Oswald"/>
            </a:endParaRPr>
          </a:p>
          <a:p>
            <a:pPr indent="0" lvl="0" marL="0" rtl="0" algn="l">
              <a:spcBef>
                <a:spcPts val="0"/>
              </a:spcBef>
              <a:spcAft>
                <a:spcPts val="0"/>
              </a:spcAft>
              <a:buNone/>
            </a:pPr>
            <a:r>
              <a:rPr b="1" lang="en" sz="3000">
                <a:solidFill>
                  <a:srgbClr val="FFFFFF"/>
                </a:solidFill>
                <a:latin typeface="Oswald"/>
                <a:ea typeface="Oswald"/>
                <a:cs typeface="Oswald"/>
                <a:sym typeface="Oswald"/>
              </a:rPr>
              <a:t>Actual Age</a:t>
            </a:r>
            <a:endParaRPr b="1" sz="3000">
              <a:solidFill>
                <a:srgbClr val="FFFFFF"/>
              </a:solidFill>
              <a:latin typeface="Oswald"/>
              <a:ea typeface="Oswald"/>
              <a:cs typeface="Oswald"/>
              <a:sym typeface="Oswald"/>
            </a:endParaRPr>
          </a:p>
          <a:p>
            <a:pPr indent="0" lvl="0" marL="0" rtl="0" algn="l">
              <a:spcBef>
                <a:spcPts val="0"/>
              </a:spcBef>
              <a:spcAft>
                <a:spcPts val="0"/>
              </a:spcAft>
              <a:buNone/>
            </a:pPr>
            <a:r>
              <a:rPr b="1" lang="en" sz="3000">
                <a:solidFill>
                  <a:srgbClr val="FFFFFF"/>
                </a:solidFill>
                <a:latin typeface="Oswald"/>
                <a:ea typeface="Oswald"/>
                <a:cs typeface="Oswald"/>
                <a:sym typeface="Oswald"/>
              </a:rPr>
              <a:t>v</a:t>
            </a:r>
            <a:r>
              <a:rPr b="1" lang="en" sz="3000">
                <a:solidFill>
                  <a:srgbClr val="FFFFFF"/>
                </a:solidFill>
                <a:latin typeface="Oswald"/>
                <a:ea typeface="Oswald"/>
                <a:cs typeface="Oswald"/>
                <a:sym typeface="Oswald"/>
              </a:rPr>
              <a:t>s. </a:t>
            </a:r>
            <a:endParaRPr b="1" sz="3000">
              <a:solidFill>
                <a:srgbClr val="FFFFFF"/>
              </a:solidFill>
              <a:latin typeface="Oswald"/>
              <a:ea typeface="Oswald"/>
              <a:cs typeface="Oswald"/>
              <a:sym typeface="Oswald"/>
            </a:endParaRPr>
          </a:p>
          <a:p>
            <a:pPr indent="0" lvl="0" marL="0" rtl="0" algn="l">
              <a:spcBef>
                <a:spcPts val="0"/>
              </a:spcBef>
              <a:spcAft>
                <a:spcPts val="0"/>
              </a:spcAft>
              <a:buNone/>
            </a:pPr>
            <a:r>
              <a:rPr b="1" lang="en" sz="3000">
                <a:solidFill>
                  <a:srgbClr val="FFFFFF"/>
                </a:solidFill>
                <a:latin typeface="Oswald"/>
                <a:ea typeface="Oswald"/>
                <a:cs typeface="Oswald"/>
                <a:sym typeface="Oswald"/>
              </a:rPr>
              <a:t>Error</a:t>
            </a:r>
            <a:endParaRPr b="1" sz="3000">
              <a:solidFill>
                <a:srgbClr val="FFFFFF"/>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par>
                                <p:cTn fill="hold" nodeType="with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1000"/>
                                        <p:tgtEl>
                                          <p:spTgt spid="1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